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4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62" r:id="rId6"/>
    <p:sldId id="268" r:id="rId7"/>
    <p:sldId id="269" r:id="rId8"/>
    <p:sldId id="284" r:id="rId9"/>
    <p:sldId id="277" r:id="rId10"/>
    <p:sldId id="278" r:id="rId11"/>
    <p:sldId id="281" r:id="rId12"/>
    <p:sldId id="280" r:id="rId13"/>
    <p:sldId id="279" r:id="rId14"/>
    <p:sldId id="282" r:id="rId15"/>
    <p:sldId id="283" r:id="rId16"/>
    <p:sldId id="270" r:id="rId17"/>
    <p:sldId id="275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BA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22" autoAdjust="0"/>
    <p:restoredTop sz="94667" autoAdjust="0"/>
  </p:normalViewPr>
  <p:slideViewPr>
    <p:cSldViewPr>
      <p:cViewPr>
        <p:scale>
          <a:sx n="70" d="100"/>
          <a:sy n="70" d="100"/>
        </p:scale>
        <p:origin x="-82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28665-B9DE-48B3-A9CE-D97CCBA18102}" type="datetimeFigureOut">
              <a:rPr lang="sk-SK" smtClean="0"/>
              <a:pPr/>
              <a:t>22. 10. 2012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EAB04-BD15-4A6C-922E-6D8D50D68BC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987786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EAB04-BD15-4A6C-922E-6D8D50D68BCC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EAB04-BD15-4A6C-922E-6D8D50D68BCC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052E-E47B-4C3B-8840-FF57706A93CE}" type="datetimeFigureOut">
              <a:rPr lang="sk-SK" smtClean="0"/>
              <a:pPr/>
              <a:t>22. 10. 2012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2FCE-6AE4-4EA3-9FCF-23F1C44C20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052E-E47B-4C3B-8840-FF57706A93CE}" type="datetimeFigureOut">
              <a:rPr lang="sk-SK" smtClean="0"/>
              <a:pPr/>
              <a:t>22. 10. 2012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2FCE-6AE4-4EA3-9FCF-23F1C44C20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052E-E47B-4C3B-8840-FF57706A93CE}" type="datetimeFigureOut">
              <a:rPr lang="sk-SK" smtClean="0"/>
              <a:pPr/>
              <a:t>22. 10. 2012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2FCE-6AE4-4EA3-9FCF-23F1C44C20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052E-E47B-4C3B-8840-FF57706A93CE}" type="datetimeFigureOut">
              <a:rPr lang="sk-SK" smtClean="0"/>
              <a:pPr/>
              <a:t>22. 10. 2012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2FCE-6AE4-4EA3-9FCF-23F1C44C20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052E-E47B-4C3B-8840-FF57706A93CE}" type="datetimeFigureOut">
              <a:rPr lang="sk-SK" smtClean="0"/>
              <a:pPr/>
              <a:t>22. 10. 2012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2FCE-6AE4-4EA3-9FCF-23F1C44C20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052E-E47B-4C3B-8840-FF57706A93CE}" type="datetimeFigureOut">
              <a:rPr lang="sk-SK" smtClean="0"/>
              <a:pPr/>
              <a:t>22. 10. 2012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2FCE-6AE4-4EA3-9FCF-23F1C44C20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052E-E47B-4C3B-8840-FF57706A93CE}" type="datetimeFigureOut">
              <a:rPr lang="sk-SK" smtClean="0"/>
              <a:pPr/>
              <a:t>22. 10. 2012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2FCE-6AE4-4EA3-9FCF-23F1C44C20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052E-E47B-4C3B-8840-FF57706A93CE}" type="datetimeFigureOut">
              <a:rPr lang="sk-SK" smtClean="0"/>
              <a:pPr/>
              <a:t>22. 10. 2012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2FCE-6AE4-4EA3-9FCF-23F1C44C20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052E-E47B-4C3B-8840-FF57706A93CE}" type="datetimeFigureOut">
              <a:rPr lang="sk-SK" smtClean="0"/>
              <a:pPr/>
              <a:t>22. 10. 2012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2FCE-6AE4-4EA3-9FCF-23F1C44C20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052E-E47B-4C3B-8840-FF57706A93CE}" type="datetimeFigureOut">
              <a:rPr lang="sk-SK" smtClean="0"/>
              <a:pPr/>
              <a:t>22. 10. 2012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2FCE-6AE4-4EA3-9FCF-23F1C44C20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052E-E47B-4C3B-8840-FF57706A93CE}" type="datetimeFigureOut">
              <a:rPr lang="sk-SK" smtClean="0"/>
              <a:pPr/>
              <a:t>22. 10. 2012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2FCE-6AE4-4EA3-9FCF-23F1C44C20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rgbClr val="FFC000">
                <a:lumMod val="0"/>
                <a:lumOff val="100000"/>
              </a:srgbClr>
            </a:gs>
            <a:gs pos="0">
              <a:schemeClr val="accent6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1052E-E47B-4C3B-8840-FF57706A93CE}" type="datetimeFigureOut">
              <a:rPr lang="sk-SK" smtClean="0"/>
              <a:pPr/>
              <a:t>22. 10. 2012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22FCE-6AE4-4EA3-9FCF-23F1C44C207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5887" y="476672"/>
            <a:ext cx="8424936" cy="2376264"/>
          </a:xfrm>
        </p:spPr>
        <p:txBody>
          <a:bodyPr>
            <a:no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ZB GIS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ako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podklad na tvorbu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štátneho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mapového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diela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310247" y="3068960"/>
            <a:ext cx="651621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sk-SK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sk-SK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k-SK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Jakub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Straka</a:t>
            </a:r>
            <a:endParaRPr lang="en-US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200"/>
              </a:spcAft>
            </a:pPr>
            <a:endParaRPr lang="sk-SK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Katedra mapovania a pozemkových úprav</a:t>
            </a:r>
          </a:p>
          <a:p>
            <a:pPr algn="ctr"/>
            <a:r>
              <a:rPr lang="sk-SK" sz="32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Stavebná fakulta, STU v Bratislave</a:t>
            </a:r>
            <a:endParaRPr lang="sk-SK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SKOLA\Straka\Praha\logokmpu_plas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17032"/>
            <a:ext cx="865297" cy="9213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51520" y="6237312"/>
            <a:ext cx="873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Digitální technologie v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geoinformatice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, kartografii  a DPZ		Praha 2012 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SKOLA\Straka\Diplomofka\STRAKA\Seminar\vrstev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9525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Nové mapové znaky</a:t>
            </a:r>
            <a:endParaRPr lang="sk-SK" sz="4000" dirty="0"/>
          </a:p>
        </p:txBody>
      </p:sp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827096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980728"/>
            <a:ext cx="846043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052736"/>
            <a:ext cx="846043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SKOLA\Straka\Diplomofka\STRAKA\Seminar\vrstev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9525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Kartografická reprezentácia</a:t>
            </a:r>
            <a:endParaRPr lang="sk-SK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4525963"/>
          </a:xfrm>
        </p:spPr>
        <p:txBody>
          <a:bodyPr/>
          <a:lstStyle/>
          <a:p>
            <a:pPr marL="982663" lvl="1" indent="-627063">
              <a:buFont typeface="Wingdings" pitchFamily="2" charset="2"/>
              <a:buChar char="Ø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Vlastnosti prvku uložené na strane geodatabázy,</a:t>
            </a:r>
          </a:p>
          <a:p>
            <a:pPr marL="982663" lvl="1" indent="-627063">
              <a:buFont typeface="Wingdings" pitchFamily="2" charset="2"/>
              <a:buChar char="Ø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Reprezentáciu prvku je možné modifikovať bez zmeny jeho skutočnej geometrie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4" name="Picture 3" descr="D:\na_pripomienkovanie\obr_marta\cesty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8244408" cy="39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D:\na_pripomienkovanie\obr_marta\cesty2.PNG"/>
          <p:cNvPicPr>
            <a:picLocks noChangeAspect="1" noChangeArrowheads="1"/>
          </p:cNvPicPr>
          <p:nvPr/>
        </p:nvPicPr>
        <p:blipFill>
          <a:blip r:embed="rId4" cstate="print"/>
          <a:srcRect r="2395"/>
          <a:stretch>
            <a:fillRect/>
          </a:stretch>
        </p:blipFill>
        <p:spPr bwMode="auto">
          <a:xfrm>
            <a:off x="611560" y="2564904"/>
            <a:ext cx="8280920" cy="4116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124744"/>
            <a:ext cx="841779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764704"/>
            <a:ext cx="4392488" cy="578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59" y="1124744"/>
            <a:ext cx="841416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1340768"/>
            <a:ext cx="578047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C:\Users\6720S\Desktop\Diplomofka\ss\dialnica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3068960"/>
            <a:ext cx="7961500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SKOLA\Straka\Diplomofka\STRAKA\Seminar\vrstev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9525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014570" y="1124744"/>
            <a:ext cx="784887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Základné generalizačné kritéria:</a:t>
            </a:r>
          </a:p>
          <a:p>
            <a:pPr marL="531813" indent="5461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najmenšia medzera medzi značkami v ZM je 0,2 mm,</a:t>
            </a:r>
          </a:p>
          <a:p>
            <a:pPr marL="531813" indent="5461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spájanie budov do blokov,</a:t>
            </a:r>
          </a:p>
          <a:p>
            <a:pPr marL="1077913" indent="-5461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plochy menšie ako 10 mm</a:t>
            </a:r>
            <a:r>
              <a:rPr lang="sk-SK" sz="24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v mierke ZM (6 250 m</a:t>
            </a:r>
            <a:r>
              <a:rPr lang="sk-SK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) sa neznázorňujú a zlučujú sa so susednými plochami.</a:t>
            </a:r>
            <a:endParaRPr lang="sk-SK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4"/>
            <a:ext cx="8078979" cy="27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348880"/>
            <a:ext cx="809123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501008"/>
            <a:ext cx="8064894" cy="256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836712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Kartografická generalizácia</a:t>
            </a:r>
            <a:endParaRPr lang="sk-SK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SKOLA\Straka\Diplomofka\STRAKA\Seminar\vrstev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9525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-3340"/>
            <a:ext cx="8229600" cy="980728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Vytvorenie kartografického modelu</a:t>
            </a:r>
            <a:endParaRPr lang="sk-SK" sz="4000" dirty="0"/>
          </a:p>
        </p:txBody>
      </p:sp>
      <p:pic>
        <p:nvPicPr>
          <p:cNvPr id="31746" name="Picture 2" descr="C:\Users\6720S\Desktop\Diplomofka\ss\1pripojeni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908720"/>
            <a:ext cx="5544616" cy="3868818"/>
          </a:xfrm>
          <a:prstGeom prst="rect">
            <a:avLst/>
          </a:prstGeom>
          <a:noFill/>
        </p:spPr>
      </p:pic>
      <p:pic>
        <p:nvPicPr>
          <p:cNvPr id="5" name="Obrázek 4" descr="C:\Users\6720S\Desktop\Diplomofka\Poster\ZM_nova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068960"/>
            <a:ext cx="496855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Kartografický model novej ZM 25</a:t>
            </a:r>
            <a:endParaRPr lang="sk-SK" sz="4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547664" y="1916832"/>
            <a:ext cx="53285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latin typeface="Times New Roman" pitchFamily="18" charset="0"/>
                <a:cs typeface="Times New Roman" pitchFamily="18" charset="0"/>
              </a:rPr>
              <a:t>Výškopis vyjadrený formou</a:t>
            </a:r>
          </a:p>
          <a:p>
            <a:endParaRPr lang="sk-SK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1350963" indent="-546100">
              <a:buFont typeface="Wingdings" pitchFamily="2" charset="2"/>
              <a:buChar char="Ø"/>
            </a:pPr>
            <a:r>
              <a:rPr lang="sk-SK" sz="3200" i="1" dirty="0" smtClean="0">
                <a:latin typeface="Times New Roman" pitchFamily="18" charset="0"/>
                <a:cs typeface="Times New Roman" pitchFamily="18" charset="0"/>
              </a:rPr>
              <a:t>Vrstevníc,</a:t>
            </a:r>
          </a:p>
          <a:p>
            <a:endParaRPr lang="sk-SK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1433513" indent="-628650">
              <a:buFont typeface="Wingdings" pitchFamily="2" charset="2"/>
              <a:buChar char="Ø"/>
            </a:pPr>
            <a:r>
              <a:rPr lang="sk-SK" sz="3200" i="1" dirty="0" smtClean="0">
                <a:latin typeface="Times New Roman" pitchFamily="18" charset="0"/>
                <a:cs typeface="Times New Roman" pitchFamily="18" charset="0"/>
              </a:rPr>
              <a:t>Tieňovaného reliéfu.</a:t>
            </a:r>
            <a:endParaRPr lang="sk-SK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990" y="188640"/>
            <a:ext cx="915999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76" y="260648"/>
            <a:ext cx="911032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52728" cy="331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539552" y="0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Porovnanie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v</a:t>
            </a:r>
            <a:r>
              <a:rPr kumimoji="0" lang="sk-SK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ýrezov</a:t>
            </a: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novej</a:t>
            </a:r>
            <a:r>
              <a:rPr kumimoji="0" lang="sk-SK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 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starej </a:t>
            </a:r>
            <a:r>
              <a:rPr kumimoji="0" lang="sk-SK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ZM 25</a:t>
            </a:r>
            <a:endParaRPr kumimoji="0" lang="sk-SK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409950"/>
            <a:ext cx="63436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908720"/>
          </a:xfrm>
        </p:spPr>
        <p:txBody>
          <a:bodyPr>
            <a:norm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Záver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187624" y="1196752"/>
            <a:ext cx="7776864" cy="5400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Výsledky práce:</a:t>
            </a:r>
          </a:p>
          <a:p>
            <a:pPr marL="1619250" indent="-723900">
              <a:buFont typeface="Wingdings" pitchFamily="2" charset="2"/>
              <a:buChar char="Ø"/>
            </a:pP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Analýza obsahu ZM 25,</a:t>
            </a:r>
          </a:p>
          <a:p>
            <a:pPr marL="1619250" indent="-723900">
              <a:buFont typeface="Wingdings" pitchFamily="2" charset="2"/>
              <a:buChar char="Ø"/>
            </a:pP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Návrh nového obsahu ZM 25,</a:t>
            </a:r>
          </a:p>
          <a:p>
            <a:pPr marL="1619250" indent="-723900">
              <a:buFont typeface="Wingdings" pitchFamily="2" charset="2"/>
              <a:buChar char="Ø"/>
            </a:pP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Návrh a vytvorenie znakového kľúča,</a:t>
            </a:r>
          </a:p>
          <a:p>
            <a:pPr marL="1619250" indent="-723900">
              <a:buFont typeface="Wingdings" pitchFamily="2" charset="2"/>
              <a:buChar char="Ø"/>
            </a:pP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Kritéria generalizácie pre ZM 25,</a:t>
            </a:r>
          </a:p>
          <a:p>
            <a:pPr marL="1619250" indent="-723900">
              <a:buFont typeface="Wingdings" pitchFamily="2" charset="2"/>
              <a:buChar char="Ø"/>
            </a:pPr>
            <a:r>
              <a:rPr lang="sk-SK" sz="2800" b="1" i="1" dirty="0" smtClean="0">
                <a:latin typeface="Times New Roman" pitchFamily="18" charset="0"/>
                <a:cs typeface="Times New Roman" pitchFamily="18" charset="0"/>
              </a:rPr>
              <a:t>Kartografický model pre novú ZM 25.</a:t>
            </a:r>
          </a:p>
          <a:p>
            <a:pPr marL="1619250" indent="-723900">
              <a:buNone/>
            </a:pPr>
            <a:endParaRPr lang="sk-SK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619250" indent="-1619250">
              <a:buNone/>
            </a:pP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Využitie:</a:t>
            </a:r>
          </a:p>
          <a:p>
            <a:pPr marL="1619250" indent="-723900">
              <a:buFont typeface="Wingdings" pitchFamily="2" charset="2"/>
              <a:buChar char="Ø"/>
            </a:pP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Tvorba ŠMD pre celé územie SR,</a:t>
            </a:r>
          </a:p>
          <a:p>
            <a:pPr marL="1619250" indent="-723900">
              <a:buFont typeface="Wingdings" pitchFamily="2" charset="2"/>
              <a:buChar char="Ø"/>
            </a:pP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Vzorový model na tvorbu ŠMD.</a:t>
            </a:r>
          </a:p>
        </p:txBody>
      </p:sp>
      <p:pic>
        <p:nvPicPr>
          <p:cNvPr id="4" name="Picture 2" descr="D:\SKOLA\Straka\Diplomofka\STRAKA\Seminar\vrstev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1143000"/>
          </a:xfrm>
        </p:spPr>
        <p:txBody>
          <a:bodyPr>
            <a:normAutofit/>
          </a:bodyPr>
          <a:lstStyle/>
          <a:p>
            <a:r>
              <a:rPr lang="sk-SK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Ďakujem za pozornosť!</a:t>
            </a:r>
            <a:endParaRPr lang="sk-SK" sz="6000" b="1" i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748477" y="4077072"/>
            <a:ext cx="568863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sk-SK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Ing.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Jakub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Straka</a:t>
            </a:r>
            <a:endParaRPr lang="sk-SK" sz="2400" b="1" dirty="0" smtClean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k-SK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akub.straka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@stuba.sk</a:t>
            </a:r>
            <a:endParaRPr lang="sk-SK" sz="24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6237312"/>
            <a:ext cx="873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Digitální technologie v </a:t>
            </a:r>
            <a:r>
              <a:rPr lang="cs-CZ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geoinformatice</a:t>
            </a:r>
            <a:r>
              <a:rPr lang="cs-C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, kartografii  a DPZ		Praha 2012 </a:t>
            </a:r>
            <a:endParaRPr lang="cs-CZ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Základná mapa SR 1: 25 000</a:t>
            </a:r>
            <a:endParaRPr lang="sk-SK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potrebám plánovania a hospodárskej výstavby vo všetkých odvetviach národného hospodárstva,</a:t>
            </a:r>
          </a:p>
          <a:p>
            <a:pPr lvl="1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ako východiskový podklad na tvorbu a vydávanie základných máp menších mierok,</a:t>
            </a:r>
          </a:p>
          <a:p>
            <a:pPr lvl="1">
              <a:buFont typeface="Wingdings" pitchFamily="2" charset="2"/>
              <a:buChar char="Ø"/>
            </a:pPr>
            <a:r>
              <a:rPr lang="sk-SK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ako mapový podklad tvorby a vydávania tematických a účelových mapových diel.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SKOLA\Straka\Diplomofka\STRAKA\Seminar\vrstev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Základná mapa SR 1: 25 000</a:t>
            </a:r>
            <a:endParaRPr lang="sk-SK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196752"/>
            <a:ext cx="8229600" cy="54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k-SK" sz="2800" b="1" u="sng" dirty="0" smtClean="0">
                <a:latin typeface="Times New Roman" pitchFamily="18" charset="0"/>
                <a:cs typeface="Times New Roman" pitchFamily="18" charset="0"/>
              </a:rPr>
              <a:t>Súradnicový a výškový systém:</a:t>
            </a:r>
            <a:endParaRPr lang="sk-SK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368300">
              <a:spcBef>
                <a:spcPts val="1800"/>
              </a:spcBef>
              <a:buFont typeface="Wingdings" pitchFamily="2" charset="2"/>
              <a:buChar char="Ø"/>
            </a:pP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S-JTSK,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368300">
              <a:spcBef>
                <a:spcPts val="600"/>
              </a:spcBef>
              <a:buFont typeface="Wingdings" pitchFamily="2" charset="2"/>
              <a:buChar char="Ø"/>
            </a:pPr>
            <a:r>
              <a:rPr lang="sk-SK" sz="2800" dirty="0" err="1" smtClean="0">
                <a:latin typeface="Times New Roman" pitchFamily="18" charset="0"/>
                <a:cs typeface="Times New Roman" pitchFamily="18" charset="0"/>
              </a:rPr>
              <a:t>Bpv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	</a:t>
            </a:r>
            <a:endParaRPr lang="sk-SK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2400"/>
              </a:spcBef>
              <a:buNone/>
            </a:pPr>
            <a:r>
              <a:rPr lang="sk-SK" sz="2800" b="1" u="sng" dirty="0" smtClean="0">
                <a:latin typeface="Times New Roman" pitchFamily="18" charset="0"/>
                <a:cs typeface="Times New Roman" pitchFamily="18" charset="0"/>
              </a:rPr>
              <a:t>Klad mapových listov:</a:t>
            </a:r>
          </a:p>
          <a:p>
            <a:pPr>
              <a:spcBef>
                <a:spcPts val="1800"/>
              </a:spcBef>
              <a:buNone/>
            </a:pPr>
            <a:r>
              <a:rPr lang="sk-SK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Klad listov ZM 25 vychádza z kladu listov Základnej mapy v mierke 1: 200 000 a z jeho postupného delenia.</a:t>
            </a:r>
          </a:p>
          <a:p>
            <a:pPr>
              <a:spcBef>
                <a:spcPts val="2400"/>
              </a:spcBef>
              <a:buNone/>
            </a:pPr>
            <a:r>
              <a:rPr lang="sk-SK" sz="2800" b="1" u="sng" dirty="0" smtClean="0">
                <a:latin typeface="Times New Roman" pitchFamily="18" charset="0"/>
                <a:cs typeface="Times New Roman" pitchFamily="18" charset="0"/>
              </a:rPr>
              <a:t>Obsah základnej mapy 1: 25 000:</a:t>
            </a:r>
            <a:endParaRPr lang="en-US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723900" indent="-368300">
              <a:spcBef>
                <a:spcPts val="2400"/>
              </a:spcBef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5 farieb,</a:t>
            </a:r>
          </a:p>
          <a:p>
            <a:pPr marL="900113" lvl="0" indent="-544513">
              <a:spcBef>
                <a:spcPts val="2400"/>
              </a:spcBef>
              <a:buFont typeface="Wingdings" pitchFamily="2" charset="2"/>
              <a:buChar char="Ø"/>
            </a:pP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sídla, komunikácie, vodstvo, porasty, administratívne hranice, reliéf, geografické názvoslovie, popis a geodetické body.</a:t>
            </a:r>
            <a:endParaRPr lang="sk-SK" sz="4000" dirty="0" smtClean="0"/>
          </a:p>
          <a:p>
            <a:pPr marL="355600" lvl="0" indent="0">
              <a:spcBef>
                <a:spcPts val="2400"/>
              </a:spcBef>
              <a:buNone/>
            </a:pPr>
            <a:endParaRPr lang="sk-SK" sz="4000" dirty="0" smtClean="0"/>
          </a:p>
          <a:p>
            <a:pPr marL="723900" indent="-273050">
              <a:spcBef>
                <a:spcPts val="2400"/>
              </a:spcBef>
              <a:buNone/>
            </a:pPr>
            <a:endParaRPr lang="sk-SK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dirty="0"/>
          </a:p>
        </p:txBody>
      </p:sp>
      <p:pic>
        <p:nvPicPr>
          <p:cNvPr id="2050" name="Picture 2" descr="D:\SKOLA\Straka\Diplomofka\STRAKA\Seminar\vrstevni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9525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ZB GIS</a:t>
            </a:r>
            <a:endParaRPr lang="sk-SK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1556792"/>
            <a:ext cx="75608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Obsahuje </a:t>
            </a: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informácie spracovávané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počítačom.</a:t>
            </a:r>
          </a:p>
          <a:p>
            <a:pPr marL="1528763" indent="-450850">
              <a:spcBef>
                <a:spcPts val="2400"/>
              </a:spcBef>
              <a:buFont typeface="Wingdings" pitchFamily="2" charset="2"/>
              <a:buChar char="Ø"/>
            </a:pP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popis modelu,</a:t>
            </a:r>
          </a:p>
          <a:p>
            <a:pPr marL="1528763" indent="-450850">
              <a:buFont typeface="Wingdings" pitchFamily="2" charset="2"/>
              <a:buChar char="Ø"/>
            </a:pP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efinícia polohu</a:t>
            </a: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sk-SK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528763" indent="-450850">
              <a:buFont typeface="Wingdings" pitchFamily="2" charset="2"/>
              <a:buChar char="Ø"/>
            </a:pP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efinícia tvaru,</a:t>
            </a:r>
          </a:p>
          <a:p>
            <a:pPr marL="1528763" indent="-450850">
              <a:buFont typeface="Wingdings" pitchFamily="2" charset="2"/>
              <a:buChar char="Ø"/>
            </a:pP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definícia vlastnosti,</a:t>
            </a:r>
          </a:p>
          <a:p>
            <a:pPr marL="1528763" indent="-450850">
              <a:buFont typeface="Wingdings" pitchFamily="2" charset="2"/>
              <a:buChar char="Ø"/>
            </a:pP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efinícia aspektu kvality.</a:t>
            </a:r>
            <a:endParaRPr lang="sk-SK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SKOLA\Straka\Diplomofka\STRAKA\Seminar\vrstev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9525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SKOLA\Straka\Diplomofka\STRAKA\Seminar\vrstev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9525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052736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Katalóg tried objektov (KTO)</a:t>
            </a:r>
            <a:endParaRPr lang="sk-SK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340768"/>
            <a:ext cx="7834064" cy="53079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700" dirty="0" smtClean="0">
                <a:latin typeface="Times New Roman" pitchFamily="18" charset="0"/>
                <a:cs typeface="Times New Roman" pitchFamily="18" charset="0"/>
              </a:rPr>
              <a:t>Popisuje </a:t>
            </a:r>
            <a:r>
              <a:rPr lang="sk-SK" sz="2700" dirty="0">
                <a:latin typeface="Times New Roman" pitchFamily="18" charset="0"/>
                <a:cs typeface="Times New Roman" pitchFamily="18" charset="0"/>
              </a:rPr>
              <a:t>svet cez objekty, atribúty a ich </a:t>
            </a:r>
            <a:r>
              <a:rPr lang="sk-SK" sz="2700" dirty="0" smtClean="0">
                <a:latin typeface="Times New Roman" pitchFamily="18" charset="0"/>
                <a:cs typeface="Times New Roman" pitchFamily="18" charset="0"/>
              </a:rPr>
              <a:t>hodnoty, nešpecifikuje </a:t>
            </a:r>
            <a:r>
              <a:rPr lang="sk-SK" sz="2700" dirty="0">
                <a:latin typeface="Times New Roman" pitchFamily="18" charset="0"/>
                <a:cs typeface="Times New Roman" pitchFamily="18" charset="0"/>
              </a:rPr>
              <a:t>však geometriu objektov. Je navrhnutý tak, aby bol nezávislý od </a:t>
            </a:r>
            <a:r>
              <a:rPr lang="sk-SK" sz="2700" dirty="0" smtClean="0">
                <a:latin typeface="Times New Roman" pitchFamily="18" charset="0"/>
                <a:cs typeface="Times New Roman" pitchFamily="18" charset="0"/>
              </a:rPr>
              <a:t>mierky zobrazenia.</a:t>
            </a:r>
          </a:p>
          <a:p>
            <a:pPr>
              <a:buNone/>
            </a:pPr>
            <a:endParaRPr lang="sk-SK" sz="2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800"/>
              </a:spcBef>
              <a:buNone/>
            </a:pPr>
            <a:r>
              <a:rPr lang="sk-SK" sz="2700" dirty="0">
                <a:latin typeface="Times New Roman" pitchFamily="18" charset="0"/>
                <a:cs typeface="Times New Roman" pitchFamily="18" charset="0"/>
              </a:rPr>
              <a:t>KTO je štandardizovaný podľa medzinárodnej normy </a:t>
            </a:r>
            <a:r>
              <a:rPr lang="sk-SK" sz="2700" dirty="0" err="1">
                <a:latin typeface="Times New Roman" pitchFamily="18" charset="0"/>
                <a:cs typeface="Times New Roman" pitchFamily="18" charset="0"/>
              </a:rPr>
              <a:t>Digital</a:t>
            </a:r>
            <a:r>
              <a:rPr lang="sk-SK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700" dirty="0" err="1">
                <a:latin typeface="Times New Roman" pitchFamily="18" charset="0"/>
                <a:cs typeface="Times New Roman" pitchFamily="18" charset="0"/>
              </a:rPr>
              <a:t>Geographic</a:t>
            </a:r>
            <a:r>
              <a:rPr lang="sk-SK" sz="2700" dirty="0">
                <a:latin typeface="Times New Roman" pitchFamily="18" charset="0"/>
                <a:cs typeface="Times New Roman" pitchFamily="18" charset="0"/>
              </a:rPr>
              <a:t> Exchange </a:t>
            </a:r>
            <a:r>
              <a:rPr lang="sk-SK" sz="2700" dirty="0" smtClean="0">
                <a:latin typeface="Times New Roman" pitchFamily="18" charset="0"/>
                <a:cs typeface="Times New Roman" pitchFamily="18" charset="0"/>
              </a:rPr>
              <a:t>Standard.</a:t>
            </a:r>
          </a:p>
          <a:p>
            <a:pPr>
              <a:spcBef>
                <a:spcPts val="1800"/>
              </a:spcBef>
              <a:buNone/>
            </a:pPr>
            <a:r>
              <a:rPr lang="sk-SK" sz="2700" dirty="0" smtClean="0">
                <a:latin typeface="Times New Roman" pitchFamily="18" charset="0"/>
                <a:cs typeface="Times New Roman" pitchFamily="18" charset="0"/>
              </a:rPr>
              <a:t> DIGEST</a:t>
            </a:r>
          </a:p>
          <a:p>
            <a:pPr>
              <a:buNone/>
            </a:pPr>
            <a:r>
              <a:rPr lang="sk-SK" sz="27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k-SK" sz="27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sk-SK" sz="2700" dirty="0" err="1" smtClean="0">
                <a:latin typeface="Times New Roman" pitchFamily="18" charset="0"/>
                <a:cs typeface="Times New Roman" pitchFamily="18" charset="0"/>
              </a:rPr>
              <a:t>interoperabilita</a:t>
            </a:r>
            <a:r>
              <a:rPr lang="sk-SK" sz="27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sk-SK" sz="2700" dirty="0" smtClean="0">
                <a:latin typeface="Times New Roman" pitchFamily="18" charset="0"/>
                <a:cs typeface="Times New Roman" pitchFamily="18" charset="0"/>
              </a:rPr>
              <a:t>		- kompatibilita.</a:t>
            </a:r>
            <a:endParaRPr lang="sk-SK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6720S\Desktop\IX.semester\Diplomofka\STRAKA\Seminar\Znak_kluc.png"/>
          <p:cNvPicPr>
            <a:picLocks noChangeAspect="1" noChangeArrowheads="1"/>
          </p:cNvPicPr>
          <p:nvPr/>
        </p:nvPicPr>
        <p:blipFill>
          <a:blip r:embed="rId2" cstate="print">
            <a:lum bright="-4000" contrast="-15000"/>
          </a:blip>
          <a:srcRect r="42386"/>
          <a:stretch>
            <a:fillRect/>
          </a:stretch>
        </p:blipFill>
        <p:spPr bwMode="auto">
          <a:xfrm>
            <a:off x="5652120" y="2492896"/>
            <a:ext cx="3254525" cy="2664296"/>
          </a:xfrm>
          <a:prstGeom prst="rect">
            <a:avLst/>
          </a:prstGeom>
          <a:noFill/>
        </p:spPr>
      </p:pic>
      <p:pic>
        <p:nvPicPr>
          <p:cNvPr id="6" name="Picture 2" descr="D:\SKOLA\Straka\Diplomofka\STRAKA\Seminar\vrstevni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9525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ástupný symbol pro obsah 3" descr="KTO_cesta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11560" y="188640"/>
            <a:ext cx="4942890" cy="6408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nalýza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nového obsahu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odvodenej mapy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1075" y="1916832"/>
            <a:ext cx="7767389" cy="4525963"/>
          </a:xfrm>
        </p:spPr>
        <p:txBody>
          <a:bodyPr>
            <a:normAutofit fontScale="40000" lnSpcReduction="20000"/>
          </a:bodyPr>
          <a:lstStyle/>
          <a:p>
            <a:pPr marL="355600" indent="0">
              <a:spcAft>
                <a:spcPts val="1800"/>
              </a:spcAft>
              <a:buNone/>
            </a:pPr>
            <a:r>
              <a:rPr lang="sk-SK" sz="6700" dirty="0" smtClean="0">
                <a:latin typeface="Times New Roman" pitchFamily="18" charset="0"/>
                <a:cs typeface="Times New Roman" pitchFamily="18" charset="0"/>
              </a:rPr>
              <a:t>Porovnanie starého obsahu ZM 25 s obsahom aktuálneho KTO.</a:t>
            </a:r>
          </a:p>
          <a:p>
            <a:pPr marL="355600" indent="0">
              <a:spcAft>
                <a:spcPts val="1800"/>
              </a:spcAft>
              <a:buNone/>
            </a:pP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 marL="1077913" indent="531813">
              <a:spcAft>
                <a:spcPts val="1800"/>
              </a:spcAft>
              <a:buFont typeface="Wingdings" pitchFamily="2" charset="2"/>
              <a:buChar char="Ø"/>
            </a:pPr>
            <a:r>
              <a:rPr lang="sk-SK" sz="7000" dirty="0" smtClean="0">
                <a:latin typeface="Times New Roman" pitchFamily="18" charset="0"/>
                <a:cs typeface="Times New Roman" pitchFamily="18" charset="0"/>
              </a:rPr>
              <a:t>identifikácia objektov,</a:t>
            </a:r>
          </a:p>
          <a:p>
            <a:pPr marL="1077913" lvl="1" indent="531813">
              <a:spcAft>
                <a:spcPts val="1800"/>
              </a:spcAft>
              <a:buFont typeface="Wingdings" pitchFamily="2" charset="2"/>
              <a:buChar char="Ø"/>
            </a:pPr>
            <a:r>
              <a:rPr lang="sk-SK" sz="7000" dirty="0" smtClean="0">
                <a:latin typeface="Times New Roman" pitchFamily="18" charset="0"/>
                <a:cs typeface="Times New Roman" pitchFamily="18" charset="0"/>
              </a:rPr>
              <a:t>návrh nového obsahu ZM 25,</a:t>
            </a:r>
          </a:p>
          <a:p>
            <a:pPr marL="355600" indent="0">
              <a:spcAft>
                <a:spcPts val="1800"/>
              </a:spcAft>
              <a:buNone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55600" indent="0">
              <a:spcAft>
                <a:spcPts val="1800"/>
              </a:spcAft>
              <a:buNone/>
            </a:pP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0">
              <a:spcAft>
                <a:spcPts val="1800"/>
              </a:spcAft>
              <a:buNone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55600" indent="0">
              <a:spcAft>
                <a:spcPts val="1800"/>
              </a:spcAft>
              <a:buNone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55600" indent="0">
              <a:spcAft>
                <a:spcPts val="1800"/>
              </a:spcAft>
              <a:buNone/>
            </a:pP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0">
              <a:buNone/>
            </a:pP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SKOLA\Straka\Diplomofka\STRAKA\Seminar\vrstev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9525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7240" y="0"/>
            <a:ext cx="8229600" cy="1143000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Záujmové územie, zdrojové dáta</a:t>
            </a:r>
            <a:endParaRPr lang="sk-SK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Zástupný symbol pro obsah 3" descr="C:\Users\6720S\Desktop\Diplomofka\ss\KLAD.bmp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287774"/>
            <a:ext cx="3096344" cy="367240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1259632" y="1412776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ZM25_ZBGIS_Modra.gdb		Modra – Harmónia		</a:t>
            </a:r>
            <a:endParaRPr lang="sk-SK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6720S\Desktop\Diplomofka\ss\catalog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1075" y="2679445"/>
            <a:ext cx="4627751" cy="2889066"/>
          </a:xfrm>
          <a:prstGeom prst="rect">
            <a:avLst/>
          </a:prstGeom>
          <a:noFill/>
        </p:spPr>
      </p:pic>
      <p:pic>
        <p:nvPicPr>
          <p:cNvPr id="7" name="Picture 2" descr="D:\SKOLA\Straka\Diplomofka\STRAKA\Seminar\vrstevnic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9525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SKOLA\Straka\Diplomofka\STRAKA\Seminar\vrstev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9525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9838" y="0"/>
            <a:ext cx="8229600" cy="1143000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Tvorba znakového kľúča pre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ZM 25</a:t>
            </a:r>
            <a:endParaRPr lang="sk-SK" sz="4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259632" y="1844824"/>
            <a:ext cx="568863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Prvky:</a:t>
            </a:r>
          </a:p>
          <a:p>
            <a:endParaRPr lang="sk-SK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433513" indent="-62865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bodové – božie muky, kríž</a:t>
            </a:r>
          </a:p>
          <a:p>
            <a:pPr marL="1433513" indent="-62865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líniové – cesta </a:t>
            </a:r>
          </a:p>
          <a:p>
            <a:pPr marL="1433513" indent="-62865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plošné – les </a:t>
            </a:r>
          </a:p>
        </p:txBody>
      </p:sp>
      <p:pic>
        <p:nvPicPr>
          <p:cNvPr id="29698" name="Picture 2" descr="C:\Users\6720S\Desktop\Diplomofka\ss\Marker_editor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052736"/>
            <a:ext cx="7560840" cy="5632367"/>
          </a:xfrm>
          <a:prstGeom prst="rect">
            <a:avLst/>
          </a:prstGeom>
          <a:noFill/>
        </p:spPr>
      </p:pic>
      <p:pic>
        <p:nvPicPr>
          <p:cNvPr id="29699" name="Picture 3" descr="C:\Users\6720S\Desktop\Diplomofka\ss\dialnica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700808"/>
            <a:ext cx="8208912" cy="3266812"/>
          </a:xfrm>
          <a:prstGeom prst="rect">
            <a:avLst/>
          </a:prstGeom>
          <a:noFill/>
        </p:spPr>
      </p:pic>
      <p:pic>
        <p:nvPicPr>
          <p:cNvPr id="29700" name="Picture 4" descr="C:\Users\6720S\Desktop\Diplomofka\ss\les_listnaty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484784"/>
            <a:ext cx="8309123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2722</TotalTime>
  <Words>333</Words>
  <Application>Microsoft Office PowerPoint</Application>
  <PresentationFormat>Předvádění na obrazovce (4:3)</PresentationFormat>
  <Paragraphs>87</Paragraphs>
  <Slides>17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ZB GIS ako podklad na tvorbu štátneho mapového diela</vt:lpstr>
      <vt:lpstr>Základná mapa SR 1: 25 000</vt:lpstr>
      <vt:lpstr>Základná mapa SR 1: 25 000</vt:lpstr>
      <vt:lpstr>ZB GIS</vt:lpstr>
      <vt:lpstr>Katalóg tried objektov (KTO)</vt:lpstr>
      <vt:lpstr>Snímek 6</vt:lpstr>
      <vt:lpstr> Analýza nového obsahu odvodenej mapy </vt:lpstr>
      <vt:lpstr>Záujmové územie, zdrojové dáta</vt:lpstr>
      <vt:lpstr>Tvorba znakového kľúča pre ZM 25</vt:lpstr>
      <vt:lpstr>Nové mapové znaky</vt:lpstr>
      <vt:lpstr>Kartografická reprezentácia</vt:lpstr>
      <vt:lpstr>Kartografická generalizácia</vt:lpstr>
      <vt:lpstr>Vytvorenie kartografického modelu</vt:lpstr>
      <vt:lpstr>Kartografický model novej ZM 25</vt:lpstr>
      <vt:lpstr>Snímek 15</vt:lpstr>
      <vt:lpstr>Záver</vt:lpstr>
      <vt:lpstr>Ďakujem za pozornosť!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obsahu Základnej mapy Slovenskej republiky 1: 25 000</dc:title>
  <dc:creator>6720S</dc:creator>
  <cp:lastModifiedBy>6720S</cp:lastModifiedBy>
  <cp:revision>171</cp:revision>
  <dcterms:created xsi:type="dcterms:W3CDTF">2011-12-12T19:39:04Z</dcterms:created>
  <dcterms:modified xsi:type="dcterms:W3CDTF">2012-10-22T21:36:46Z</dcterms:modified>
</cp:coreProperties>
</file>